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88825" cy="6858000"/>
  <p:notesSz cx="6858000" cy="9144000"/>
  <p:embeddedFontLs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Average" panose="020B0604020202020204" charset="0"/>
      <p:regular r:id="rId39"/>
    </p:embeddedFont>
    <p:embeddedFont>
      <p:font typeface="Lora" panose="020B0604020202020204" charset="-18"/>
      <p:regular r:id="rId40"/>
      <p:bold r:id="rId41"/>
      <p:italic r:id="rId42"/>
      <p:boldItalic r:id="rId43"/>
    </p:embeddedFont>
    <p:embeddedFont>
      <p:font typeface="Consolas" panose="020B0609020204030204" pitchFamily="49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Z8LII1/1OhdYpnauKPm1Q4/AJ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8" y="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27199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a73699c1e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ga73699c1e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3696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9f71da01e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g9f71da01e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326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9f71da01e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g9f71da01e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01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a73699c1e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ga73699c1e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67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308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471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9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9197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27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805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3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158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024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895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92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749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742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612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52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200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a73699c1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ga73699c1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50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95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47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538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2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9f71da01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g9f71da01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81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93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a73699c1e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ga73699c1e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12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nsola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" name="Google Shape;17;p30" descr="Grafika linii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</p:grpSpPr>
        <p:sp>
          <p:nvSpPr>
            <p:cNvPr id="18" name="Google Shape;18;p30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" name="Google Shape;19;p30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" name="Google Shape;20;p30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Google Shape;21;p30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" name="Google Shape;22;p30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" name="Google Shape;23;p30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Google Shape;24;p30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" name="Google Shape;25;p30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" name="Google Shape;26;p30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" name="Google Shape;27;p30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" name="Google Shape;28;p30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" name="Google Shape;29;p30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" name="Google Shape;30;p30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" name="Google Shape;31;p30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" name="Google Shape;32;p30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" name="Google Shape;33;p30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" name="Google Shape;34;p30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" name="Google Shape;35;p30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" name="Google Shape;36;p30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" name="Google Shape;37;p30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" name="Google Shape;38;p30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" name="Google Shape;39;p30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" name="Google Shape;40;p30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" name="Google Shape;41;p30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" name="Google Shape;42;p30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" name="Google Shape;43;p30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" name="Google Shape;44;p30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" name="Google Shape;45;p30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" name="Google Shape;46;p30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" name="Google Shape;47;p30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8" name="Google Shape;48;p30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" name="Google Shape;49;p30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" name="Google Shape;50;p30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" name="Google Shape;51;p30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" name="Google Shape;52;p30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" name="Google Shape;53;p30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" name="Google Shape;54;p30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" name="Google Shape;55;p30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" name="Google Shape;56;p30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" name="Google Shape;57;p30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" name="Google Shape;58;p30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" name="Google Shape;59;p30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" name="Google Shape;60;p30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" name="Google Shape;61;p30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" name="Google Shape;62;p30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" name="Google Shape;63;p30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" name="Google Shape;64;p30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" name="Google Shape;65;p30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" name="Google Shape;66;p30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" name="Google Shape;67;p30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" name="Google Shape;68;p30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" name="Google Shape;69;p30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" name="Google Shape;70;p30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" name="Google Shape;71;p30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" name="Google Shape;72;p30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" name="Google Shape;73;p30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" name="Google Shape;74;p30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" name="Google Shape;75;p30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" name="Google Shape;76;p30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" name="Google Shape;77;p30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" name="Google Shape;78;p30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" name="Google Shape;79;p30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" name="Google Shape;80;p30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" name="Google Shape;81;p30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" name="Google Shape;82;p30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" name="Google Shape;83;p30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" name="Google Shape;84;p30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Google Shape;85;p30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" name="Google Shape;86;p30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" name="Google Shape;87;p30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" name="Google Shape;88;p30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" name="Google Shape;89;p30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" name="Google Shape;90;p30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1" name="Google Shape;91;p30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2" name="Google Shape;92;p30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3" name="Google Shape;93;p30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4" name="Google Shape;94;p30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5" name="Google Shape;95;p30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Google Shape;96;p30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" name="Google Shape;97;p30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" name="Google Shape;98;p30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" name="Google Shape;99;p30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" name="Google Shape;100;p30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" name="Google Shape;101;p30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Google Shape;102;p30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Google Shape;103;p30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" name="Google Shape;104;p30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5" name="Google Shape;105;p30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Google Shape;106;p30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7" name="Google Shape;107;p30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" name="Google Shape;108;p30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9" name="Google Shape;109;p30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" name="Google Shape;110;p30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" name="Google Shape;111;p30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" name="Google Shape;112;p30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" name="Google Shape;113;p30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4" name="Google Shape;114;p30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5" name="Google Shape;115;p30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6" name="Google Shape;116;p30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p30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8" name="Google Shape;118;p30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30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0" name="Google Shape;120;p30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1" name="Google Shape;121;p30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" name="Google Shape;122;p30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" name="Google Shape;123;p30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Google Shape;124;p30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Google Shape;125;p30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" name="Google Shape;126;p30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" name="Google Shape;127;p30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" name="Google Shape;128;p30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" name="Google Shape;129;p30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" name="Google Shape;130;p30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" name="Google Shape;131;p30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" name="Google Shape;132;p30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" name="Google Shape;133;p30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" name="Google Shape;134;p30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Google Shape;135;p30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Google Shape;136;p30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" name="Google Shape;137;p30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" name="Google Shape;138;p30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9" name="Google Shape;139;p30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0" name="Google Shape;140;p30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1" name="Google Shape;141;p30"/>
          <p:cNvSpPr txBox="1"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39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39" descr="Grafika linii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226" name="Google Shape;1226;p39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9" name="Google Shape;1279;p39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0" name="Google Shape;1280;p39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00" name="Google Shape;1300;p39"/>
          <p:cNvSpPr txBox="1">
            <a:spLocks noGrp="1"/>
          </p:cNvSpPr>
          <p:nvPr>
            <p:ph type="body" idx="1"/>
          </p:nvPr>
        </p:nvSpPr>
        <p:spPr>
          <a:xfrm rot="5400000">
            <a:off x="3960814" y="-533400"/>
            <a:ext cx="4267200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01" name="Google Shape;1301;p39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39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39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40"/>
          <p:cNvSpPr txBox="1">
            <a:spLocks noGrp="1"/>
          </p:cNvSpPr>
          <p:nvPr>
            <p:ph type="title"/>
          </p:nvPr>
        </p:nvSpPr>
        <p:spPr>
          <a:xfrm rot="5400000">
            <a:off x="8096538" y="2539713"/>
            <a:ext cx="590174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6" name="Google Shape;1306;p40" descr="Grafika linii"/>
          <p:cNvGrpSpPr/>
          <p:nvPr/>
        </p:nvGrpSpPr>
        <p:grpSpPr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1307" name="Google Shape;1307;p40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81" name="Google Shape;1381;p40"/>
          <p:cNvSpPr txBox="1">
            <a:spLocks noGrp="1"/>
          </p:cNvSpPr>
          <p:nvPr>
            <p:ph type="body" idx="1"/>
          </p:nvPr>
        </p:nvSpPr>
        <p:spPr>
          <a:xfrm rot="5400000">
            <a:off x="2230726" y="-1344901"/>
            <a:ext cx="5898573" cy="914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82" name="Google Shape;1382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40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32" descr="Grafika linii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49" name="Google Shape;149;p32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p32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" name="Google Shape;151;p32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" name="Google Shape;152;p32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3" name="Google Shape;153;p32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Google Shape;154;p32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Google Shape;155;p32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6" name="Google Shape;156;p32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7" name="Google Shape;157;p32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8" name="Google Shape;158;p32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9" name="Google Shape;159;p32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0" name="Google Shape;160;p32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1" name="Google Shape;161;p32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2" name="Google Shape;162;p32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3" name="Google Shape;163;p32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4" name="Google Shape;164;p32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5" name="Google Shape;165;p32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6" name="Google Shape;166;p32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7" name="Google Shape;167;p32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8" name="Google Shape;168;p32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Google Shape;169;p32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Google Shape;171;p32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2" name="Google Shape;172;p32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Google Shape;173;p32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4" name="Google Shape;174;p32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6" name="Google Shape;176;p32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7" name="Google Shape;177;p32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33" descr="Grafika linii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230" name="Google Shape;230;p33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5" name="Google Shape;235;p33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04" name="Google Shape;304;p3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4" descr="Pusty symbol zastępczy pozwalający dodać obraz. Kliknij symbol zastępczy i wybierz obraz, który chcesz dodać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grpSp>
        <p:nvGrpSpPr>
          <p:cNvPr id="310" name="Google Shape;310;p34" descr="Grafika ramki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311" name="Google Shape;311;p34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312" name="Google Shape;312;p34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313" name="Google Shape;313;p34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7" name="Google Shape;317;p34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8" name="Google Shape;318;p34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4" name="Google Shape;324;p34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5" name="Google Shape;325;p34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1" name="Google Shape;331;p34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2" name="Google Shape;332;p34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3" name="Google Shape;333;p34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9" name="Google Shape;339;p34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0" name="Google Shape;340;p34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6" name="Google Shape;346;p34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7" name="Google Shape;347;p34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3" name="Google Shape;353;p34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4" name="Google Shape;354;p34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5" name="Google Shape;355;p3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6" name="Google Shape;356;p34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2" name="Google Shape;362;p34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3" name="Google Shape;363;p34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9" name="Google Shape;369;p34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0" name="Google Shape;370;p3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6" name="Google Shape;376;p34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7" name="Google Shape;377;p34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8" name="Google Shape;378;p34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4" name="Google Shape;384;p34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5" name="Google Shape;385;p3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387" name="Google Shape;387;p34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388" name="Google Shape;388;p34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1" name="Google Shape;391;p34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2" name="Google Shape;392;p34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8" name="Google Shape;398;p34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9" name="Google Shape;399;p34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0" name="Google Shape;400;p34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1" name="Google Shape;401;p34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2" name="Google Shape;402;p34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3" name="Google Shape;403;p34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4" name="Google Shape;404;p34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5" name="Google Shape;405;p3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6" name="Google Shape;406;p34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7" name="Google Shape;407;p34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8" name="Google Shape;408;p34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9" name="Google Shape;409;p34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0" name="Google Shape;410;p3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1" name="Google Shape;411;p34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2" name="Google Shape;412;p34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3" name="Google Shape;413;p34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4" name="Google Shape;414;p34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5" name="Google Shape;415;p34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6" name="Google Shape;416;p34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7" name="Google Shape;417;p34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8" name="Google Shape;418;p34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9" name="Google Shape;419;p34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0" name="Google Shape;420;p34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1" name="Google Shape;421;p34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2" name="Google Shape;422;p34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3" name="Google Shape;423;p34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4" name="Google Shape;424;p34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5" name="Google Shape;425;p34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6" name="Google Shape;426;p34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7" name="Google Shape;427;p34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8" name="Google Shape;428;p34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9" name="Google Shape;429;p34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0" name="Google Shape;430;p3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1" name="Google Shape;431;p34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2" name="Google Shape;432;p34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3" name="Google Shape;433;p34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4" name="Google Shape;434;p34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5" name="Google Shape;435;p34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6" name="Google Shape;436;p34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7" name="Google Shape;437;p34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8" name="Google Shape;438;p34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9" name="Google Shape;439;p34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0" name="Google Shape;440;p34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1" name="Google Shape;441;p34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2" name="Google Shape;442;p34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3" name="Google Shape;443;p34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4" name="Google Shape;444;p34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5" name="Google Shape;445;p3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6" name="Google Shape;446;p34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7" name="Google Shape;447;p34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8" name="Google Shape;448;p34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9" name="Google Shape;449;p34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0" name="Google Shape;450;p34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1" name="Google Shape;451;p34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2" name="Google Shape;452;p34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3" name="Google Shape;453;p34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4" name="Google Shape;454;p34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5" name="Google Shape;455;p34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6" name="Google Shape;456;p34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7" name="Google Shape;457;p34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8" name="Google Shape;458;p34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9" name="Google Shape;459;p34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0" name="Google Shape;460;p3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1" name="Google Shape;461;p34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462" name="Google Shape;462;p34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463" name="Google Shape;463;p34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464" name="Google Shape;464;p34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5" name="Google Shape;465;p34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6" name="Google Shape;466;p34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7" name="Google Shape;467;p34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8" name="Google Shape;468;p34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9" name="Google Shape;469;p34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0" name="Google Shape;470;p34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1" name="Google Shape;471;p34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2" name="Google Shape;472;p34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3" name="Google Shape;473;p34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4" name="Google Shape;474;p34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5" name="Google Shape;475;p34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6" name="Google Shape;476;p34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7" name="Google Shape;477;p34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8" name="Google Shape;478;p34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9" name="Google Shape;479;p34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0" name="Google Shape;480;p34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1" name="Google Shape;481;p3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2" name="Google Shape;482;p34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3" name="Google Shape;483;p34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4" name="Google Shape;484;p34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5" name="Google Shape;485;p34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6" name="Google Shape;486;p3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7" name="Google Shape;487;p34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8" name="Google Shape;488;p34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9" name="Google Shape;489;p34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0" name="Google Shape;490;p34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1" name="Google Shape;491;p34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2" name="Google Shape;492;p34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3" name="Google Shape;493;p34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4" name="Google Shape;494;p34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5" name="Google Shape;495;p34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6" name="Google Shape;496;p34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7" name="Google Shape;497;p34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8" name="Google Shape;498;p34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9" name="Google Shape;499;p34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0" name="Google Shape;500;p34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1" name="Google Shape;501;p34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2" name="Google Shape;502;p34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3" name="Google Shape;503;p34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4" name="Google Shape;504;p34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5" name="Google Shape;505;p34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6" name="Google Shape;506;p3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7" name="Google Shape;507;p34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8" name="Google Shape;508;p34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9" name="Google Shape;509;p34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0" name="Google Shape;510;p34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1" name="Google Shape;511;p34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2" name="Google Shape;512;p34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3" name="Google Shape;513;p34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4" name="Google Shape;514;p34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5" name="Google Shape;515;p34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6" name="Google Shape;516;p34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7" name="Google Shape;517;p34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8" name="Google Shape;518;p34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9" name="Google Shape;519;p34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0" name="Google Shape;520;p34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1" name="Google Shape;521;p3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2" name="Google Shape;522;p34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3" name="Google Shape;523;p34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4" name="Google Shape;524;p34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5" name="Google Shape;525;p34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6" name="Google Shape;526;p34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7" name="Google Shape;527;p34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8" name="Google Shape;528;p34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9" name="Google Shape;529;p34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0" name="Google Shape;530;p34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1" name="Google Shape;531;p34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2" name="Google Shape;532;p34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3" name="Google Shape;533;p34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4" name="Google Shape;534;p34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5" name="Google Shape;535;p34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6" name="Google Shape;536;p3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7" name="Google Shape;537;p34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538" name="Google Shape;538;p34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539" name="Google Shape;539;p34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0" name="Google Shape;540;p34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1" name="Google Shape;541;p34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2" name="Google Shape;542;p34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3" name="Google Shape;543;p34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4" name="Google Shape;544;p34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5" name="Google Shape;545;p34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6" name="Google Shape;546;p34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7" name="Google Shape;547;p34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8" name="Google Shape;548;p34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9" name="Google Shape;549;p34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0" name="Google Shape;550;p34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1" name="Google Shape;551;p34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2" name="Google Shape;552;p34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3" name="Google Shape;553;p34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4" name="Google Shape;554;p34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5" name="Google Shape;555;p34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6" name="Google Shape;556;p3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7" name="Google Shape;557;p34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8" name="Google Shape;558;p34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9" name="Google Shape;559;p34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0" name="Google Shape;560;p34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1" name="Google Shape;561;p3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2" name="Google Shape;562;p34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3" name="Google Shape;563;p34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4" name="Google Shape;564;p34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5" name="Google Shape;565;p34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6" name="Google Shape;566;p34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7" name="Google Shape;567;p34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8" name="Google Shape;568;p34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9" name="Google Shape;569;p34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0" name="Google Shape;570;p34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1" name="Google Shape;571;p34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2" name="Google Shape;572;p34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3" name="Google Shape;573;p34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4" name="Google Shape;574;p34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5" name="Google Shape;575;p34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6" name="Google Shape;576;p34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7" name="Google Shape;577;p34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8" name="Google Shape;578;p34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9" name="Google Shape;579;p34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0" name="Google Shape;580;p34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1" name="Google Shape;581;p3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2" name="Google Shape;582;p34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3" name="Google Shape;583;p34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4" name="Google Shape;584;p34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5" name="Google Shape;585;p34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6" name="Google Shape;586;p34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7" name="Google Shape;587;p34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8" name="Google Shape;588;p34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9" name="Google Shape;589;p34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0" name="Google Shape;590;p34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1" name="Google Shape;591;p34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2" name="Google Shape;592;p34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3" name="Google Shape;593;p34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4" name="Google Shape;594;p34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5" name="Google Shape;595;p34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6" name="Google Shape;596;p3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7" name="Google Shape;597;p34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8" name="Google Shape;598;p34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9" name="Google Shape;599;p34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0" name="Google Shape;600;p34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1" name="Google Shape;601;p34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2" name="Google Shape;602;p34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3" name="Google Shape;603;p34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4" name="Google Shape;604;p34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5" name="Google Shape;605;p34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6" name="Google Shape;606;p34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7" name="Google Shape;607;p34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8" name="Google Shape;608;p34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9" name="Google Shape;609;p34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0" name="Google Shape;610;p34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1" name="Google Shape;611;p3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2" name="Google Shape;612;p34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613" name="Google Shape;613;p34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4" name="Google Shape;614;p3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34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3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5"/>
          <p:cNvSpPr txBox="1"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nsolas"/>
              <a:buNone/>
              <a:defRPr sz="44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9" name="Google Shape;619;p35" descr="Grafika linii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</p:grpSpPr>
        <p:sp>
          <p:nvSpPr>
            <p:cNvPr id="620" name="Google Shape;620;p35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43" name="Google Shape;743;p35"/>
          <p:cNvSpPr txBox="1"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3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35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3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9" name="Google Shape;749;p36" descr="Grafika linii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750" name="Google Shape;750;p36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24" name="Google Shape;824;p36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959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25" name="Google Shape;825;p36"/>
          <p:cNvSpPr txBox="1">
            <a:spLocks noGrp="1"/>
          </p:cNvSpPr>
          <p:nvPr>
            <p:ph type="body" idx="2"/>
          </p:nvPr>
        </p:nvSpPr>
        <p:spPr>
          <a:xfrm>
            <a:off x="6246815" y="1905000"/>
            <a:ext cx="441959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26" name="Google Shape;826;p3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3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>
  <p:cSld name="Porównanie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7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1" name="Google Shape;831;p37" descr="Grafika linii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32" name="Google Shape;832;p37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1" name="Google Shape;891;p37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06" name="Google Shape;906;p37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7" name="Google Shape;907;p37"/>
          <p:cNvSpPr txBox="1">
            <a:spLocks noGrp="1"/>
          </p:cNvSpPr>
          <p:nvPr>
            <p:ph type="body" idx="2"/>
          </p:nvPr>
        </p:nvSpPr>
        <p:spPr>
          <a:xfrm>
            <a:off x="1522413" y="2819399"/>
            <a:ext cx="441655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908" name="Google Shape;908;p37"/>
          <p:cNvSpPr txBox="1">
            <a:spLocks noGrp="1"/>
          </p:cNvSpPr>
          <p:nvPr>
            <p:ph type="body" idx="3"/>
          </p:nvPr>
        </p:nvSpPr>
        <p:spPr>
          <a:xfrm>
            <a:off x="6249860" y="1905000"/>
            <a:ext cx="441655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9" name="Google Shape;909;p3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37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3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12" name="Google Shape;912;p37"/>
          <p:cNvSpPr txBox="1">
            <a:spLocks noGrp="1"/>
          </p:cNvSpPr>
          <p:nvPr>
            <p:ph type="body" idx="4"/>
          </p:nvPr>
        </p:nvSpPr>
        <p:spPr>
          <a:xfrm>
            <a:off x="6246812" y="2819400"/>
            <a:ext cx="441655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8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38"/>
          <p:cNvSpPr txBox="1">
            <a:spLocks noGrp="1"/>
          </p:cNvSpPr>
          <p:nvPr>
            <p:ph type="body" idx="1"/>
          </p:nvPr>
        </p:nvSpPr>
        <p:spPr>
          <a:xfrm>
            <a:off x="1522413" y="3429000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6" name="Google Shape;916;p38"/>
          <p:cNvSpPr txBox="1">
            <a:spLocks noGrp="1"/>
          </p:cNvSpPr>
          <p:nvPr>
            <p:ph type="body" idx="2"/>
          </p:nvPr>
        </p:nvSpPr>
        <p:spPr>
          <a:xfrm>
            <a:off x="4710022" y="1905000"/>
            <a:ext cx="566928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grpSp>
        <p:nvGrpSpPr>
          <p:cNvPr id="917" name="Google Shape;917;p38" descr="Grafika ramki"/>
          <p:cNvGrpSpPr/>
          <p:nvPr/>
        </p:nvGrpSpPr>
        <p:grpSpPr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918" name="Google Shape;918;p38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919" name="Google Shape;919;p38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920" name="Google Shape;920;p38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1" name="Google Shape;921;p38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2" name="Google Shape;922;p38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3" name="Google Shape;923;p38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4" name="Google Shape;924;p38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5" name="Google Shape;925;p38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6" name="Google Shape;926;p38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7" name="Google Shape;927;p38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8" name="Google Shape;928;p38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9" name="Google Shape;929;p38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0" name="Google Shape;930;p38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1" name="Google Shape;931;p3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2" name="Google Shape;932;p38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3" name="Google Shape;933;p38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4" name="Google Shape;934;p38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5" name="Google Shape;935;p38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6" name="Google Shape;936;p38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7" name="Google Shape;937;p38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8" name="Google Shape;938;p38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9" name="Google Shape;939;p38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0" name="Google Shape;940;p38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1" name="Google Shape;941;p3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2" name="Google Shape;942;p38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3" name="Google Shape;943;p38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4" name="Google Shape;944;p38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5" name="Google Shape;945;p38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6" name="Google Shape;946;p38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7" name="Google Shape;947;p38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8" name="Google Shape;948;p38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9" name="Google Shape;949;p38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0" name="Google Shape;950;p38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1" name="Google Shape;951;p38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2" name="Google Shape;952;p38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3" name="Google Shape;953;p38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4" name="Google Shape;954;p38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5" name="Google Shape;955;p38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6" name="Google Shape;956;p38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7" name="Google Shape;957;p38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8" name="Google Shape;958;p38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9" name="Google Shape;959;p38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0" name="Google Shape;960;p38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1" name="Google Shape;961;p38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2" name="Google Shape;962;p38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3" name="Google Shape;963;p38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4" name="Google Shape;964;p38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5" name="Google Shape;965;p38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6" name="Google Shape;966;p38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7" name="Google Shape;967;p38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8" name="Google Shape;968;p38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9" name="Google Shape;969;p38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0" name="Google Shape;970;p38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1" name="Google Shape;971;p38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2" name="Google Shape;972;p38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3" name="Google Shape;973;p38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4" name="Google Shape;974;p38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5" name="Google Shape;975;p38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6" name="Google Shape;976;p38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7" name="Google Shape;977;p38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8" name="Google Shape;978;p38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9" name="Google Shape;979;p38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0" name="Google Shape;980;p38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1" name="Google Shape;981;p38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2" name="Google Shape;982;p38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3" name="Google Shape;983;p38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4" name="Google Shape;984;p38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5" name="Google Shape;985;p38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6" name="Google Shape;986;p3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7" name="Google Shape;987;p38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8" name="Google Shape;988;p38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9" name="Google Shape;989;p38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0" name="Google Shape;990;p38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1" name="Google Shape;991;p38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2" name="Google Shape;992;p38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3" name="Google Shape;993;p38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994" name="Google Shape;994;p38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995" name="Google Shape;995;p38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6" name="Google Shape;996;p38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7" name="Google Shape;997;p38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8" name="Google Shape;998;p38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9" name="Google Shape;999;p38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0" name="Google Shape;1000;p38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1" name="Google Shape;1001;p38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2" name="Google Shape;1002;p38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3" name="Google Shape;1003;p38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4" name="Google Shape;1004;p38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5" name="Google Shape;1005;p38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6" name="Google Shape;1006;p3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7" name="Google Shape;1007;p38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8" name="Google Shape;1008;p38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9" name="Google Shape;1009;p38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0" name="Google Shape;1010;p38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1" name="Google Shape;1011;p38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2" name="Google Shape;1012;p38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3" name="Google Shape;1013;p38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4" name="Google Shape;1014;p38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5" name="Google Shape;1015;p38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6" name="Google Shape;1016;p3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7" name="Google Shape;1017;p38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8" name="Google Shape;1018;p38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9" name="Google Shape;1019;p38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0" name="Google Shape;1020;p38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1" name="Google Shape;1021;p38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2" name="Google Shape;1022;p38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3" name="Google Shape;1023;p38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4" name="Google Shape;1024;p38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5" name="Google Shape;1025;p38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6" name="Google Shape;1026;p38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7" name="Google Shape;1027;p38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8" name="Google Shape;1028;p38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9" name="Google Shape;1029;p38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0" name="Google Shape;1030;p38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1" name="Google Shape;1031;p38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2" name="Google Shape;1032;p38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3" name="Google Shape;1033;p38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4" name="Google Shape;1034;p38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5" name="Google Shape;1035;p38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6" name="Google Shape;1036;p38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7" name="Google Shape;1037;p38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8" name="Google Shape;1038;p38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9" name="Google Shape;1039;p38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0" name="Google Shape;1040;p38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1" name="Google Shape;1041;p38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2" name="Google Shape;1042;p38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3" name="Google Shape;1043;p38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4" name="Google Shape;1044;p38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5" name="Google Shape;1045;p38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6" name="Google Shape;1046;p38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7" name="Google Shape;1047;p38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8" name="Google Shape;1048;p38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9" name="Google Shape;1049;p38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0" name="Google Shape;1050;p38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1" name="Google Shape;1051;p38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2" name="Google Shape;1052;p38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3" name="Google Shape;1053;p38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4" name="Google Shape;1054;p38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5" name="Google Shape;1055;p38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6" name="Google Shape;1056;p38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7" name="Google Shape;1057;p38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8" name="Google Shape;1058;p38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9" name="Google Shape;1059;p38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0" name="Google Shape;1060;p38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1" name="Google Shape;1061;p3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2" name="Google Shape;1062;p38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3" name="Google Shape;1063;p38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4" name="Google Shape;1064;p38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5" name="Google Shape;1065;p38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6" name="Google Shape;1066;p38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7" name="Google Shape;1067;p38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8" name="Google Shape;1068;p38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1069" name="Google Shape;1069;p38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1070" name="Google Shape;1070;p38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1071" name="Google Shape;1071;p38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2" name="Google Shape;1072;p38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3" name="Google Shape;1073;p38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4" name="Google Shape;1074;p38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5" name="Google Shape;1075;p38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6" name="Google Shape;1076;p38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7" name="Google Shape;1077;p38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8" name="Google Shape;1078;p38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9" name="Google Shape;1079;p38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0" name="Google Shape;1080;p38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1" name="Google Shape;1081;p38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2" name="Google Shape;1082;p3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3" name="Google Shape;1083;p38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4" name="Google Shape;1084;p38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5" name="Google Shape;1085;p38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6" name="Google Shape;1086;p38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7" name="Google Shape;1087;p38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8" name="Google Shape;1088;p38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9" name="Google Shape;1089;p38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0" name="Google Shape;1090;p38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1" name="Google Shape;1091;p38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2" name="Google Shape;1092;p3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3" name="Google Shape;1093;p38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4" name="Google Shape;1094;p38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5" name="Google Shape;1095;p38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6" name="Google Shape;1096;p38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7" name="Google Shape;1097;p38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8" name="Google Shape;1098;p38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9" name="Google Shape;1099;p38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0" name="Google Shape;1100;p38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1" name="Google Shape;1101;p38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2" name="Google Shape;1102;p38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3" name="Google Shape;1103;p38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4" name="Google Shape;1104;p38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5" name="Google Shape;1105;p38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6" name="Google Shape;1106;p38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7" name="Google Shape;1107;p38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8" name="Google Shape;1108;p38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9" name="Google Shape;1109;p38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0" name="Google Shape;1110;p38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1" name="Google Shape;1111;p38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2" name="Google Shape;1112;p38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3" name="Google Shape;1113;p38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4" name="Google Shape;1114;p38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5" name="Google Shape;1115;p38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6" name="Google Shape;1116;p38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7" name="Google Shape;1117;p38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8" name="Google Shape;1118;p38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9" name="Google Shape;1119;p38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0" name="Google Shape;1120;p38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1" name="Google Shape;1121;p38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2" name="Google Shape;1122;p38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3" name="Google Shape;1123;p38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4" name="Google Shape;1124;p38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5" name="Google Shape;1125;p38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6" name="Google Shape;1126;p38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7" name="Google Shape;1127;p38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8" name="Google Shape;1128;p38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9" name="Google Shape;1129;p38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0" name="Google Shape;1130;p38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1" name="Google Shape;1131;p38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2" name="Google Shape;1132;p38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3" name="Google Shape;1133;p38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4" name="Google Shape;1134;p38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5" name="Google Shape;1135;p38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6" name="Google Shape;1136;p38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7" name="Google Shape;1137;p3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8" name="Google Shape;1138;p38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9" name="Google Shape;1139;p38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0" name="Google Shape;1140;p38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1" name="Google Shape;1141;p38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2" name="Google Shape;1142;p38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3" name="Google Shape;1143;p38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4" name="Google Shape;1144;p38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1145" name="Google Shape;1145;p38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1146" name="Google Shape;1146;p38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7" name="Google Shape;1147;p38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8" name="Google Shape;1148;p38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9" name="Google Shape;1149;p38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0" name="Google Shape;1150;p38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1" name="Google Shape;1151;p38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2" name="Google Shape;1152;p38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3" name="Google Shape;1153;p38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4" name="Google Shape;1154;p38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5" name="Google Shape;1155;p38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6" name="Google Shape;1156;p38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7" name="Google Shape;1157;p3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8" name="Google Shape;1158;p38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9" name="Google Shape;1159;p38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0" name="Google Shape;1160;p38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1" name="Google Shape;1161;p38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2" name="Google Shape;1162;p38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3" name="Google Shape;1163;p38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4" name="Google Shape;1164;p38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5" name="Google Shape;1165;p38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6" name="Google Shape;1166;p38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7" name="Google Shape;1167;p3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8" name="Google Shape;1168;p38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9" name="Google Shape;1169;p38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0" name="Google Shape;1170;p38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1" name="Google Shape;1171;p38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2" name="Google Shape;1172;p38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3" name="Google Shape;1173;p38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4" name="Google Shape;1174;p38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5" name="Google Shape;1175;p38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6" name="Google Shape;1176;p38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7" name="Google Shape;1177;p38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8" name="Google Shape;1178;p38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9" name="Google Shape;1179;p38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0" name="Google Shape;1180;p38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1" name="Google Shape;1181;p38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2" name="Google Shape;1182;p38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3" name="Google Shape;1183;p38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4" name="Google Shape;1184;p38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5" name="Google Shape;1185;p38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6" name="Google Shape;1186;p38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7" name="Google Shape;1187;p38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8" name="Google Shape;1188;p38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9" name="Google Shape;1189;p38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0" name="Google Shape;1190;p38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1" name="Google Shape;1191;p38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2" name="Google Shape;1192;p38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3" name="Google Shape;1193;p38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4" name="Google Shape;1194;p38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5" name="Google Shape;1195;p38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6" name="Google Shape;1196;p38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7" name="Google Shape;1197;p38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8" name="Google Shape;1198;p38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9" name="Google Shape;1199;p38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0" name="Google Shape;1200;p38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1" name="Google Shape;1201;p38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2" name="Google Shape;1202;p38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3" name="Google Shape;1203;p38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4" name="Google Shape;1204;p38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5" name="Google Shape;1205;p38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6" name="Google Shape;1206;p38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7" name="Google Shape;1207;p38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8" name="Google Shape;1208;p38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9" name="Google Shape;1209;p38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0" name="Google Shape;1210;p38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1" name="Google Shape;1211;p38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2" name="Google Shape;1212;p3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1220" name="Google Shape;1220;p3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38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3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youtube.com/watch?v=AJsWz9SlpfA" TargetMode="Externa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hyperlink" Target="http://www.youtube.com/watch?v=f9QYAOQg29M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a73699c1e6_0_17"/>
          <p:cNvSpPr txBox="1"/>
          <p:nvPr/>
        </p:nvSpPr>
        <p:spPr>
          <a:xfrm>
            <a:off x="2117763" y="2116650"/>
            <a:ext cx="7953300" cy="26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nsolas"/>
              <a:buNone/>
            </a:pPr>
            <a:r>
              <a:rPr lang="pl-PL" sz="6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11 LISTOPADA</a:t>
            </a:r>
            <a:br>
              <a:rPr lang="pl-PL" sz="6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pl-PL" sz="62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DZIEŃ NIEPODLEGŁOŚCI</a:t>
            </a:r>
            <a:endParaRPr sz="62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9f71da01e1_0_11"/>
          <p:cNvSpPr txBox="1"/>
          <p:nvPr/>
        </p:nvSpPr>
        <p:spPr>
          <a:xfrm>
            <a:off x="1427013" y="1453050"/>
            <a:ext cx="9334800" cy="3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Polskie powstanie narodowe przeciwko Imperium Rosyjskiemu, które wybuchło w nocy z 29 listopada na 30 listopada 1830 roku,                                   a zakończyło się 21 października 1831 roku. Zasięgiem swoim objęło Królestwo Polskie i część ziem zabranych czyli Litwę, Żmudź i Wołyń</a:t>
            </a:r>
            <a:endParaRPr sz="2400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Po upadku powstania listopadowego car Mikołaj I Romanow wypowiedział słowa: </a:t>
            </a:r>
            <a:endParaRPr sz="2400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“</a:t>
            </a:r>
            <a:r>
              <a:rPr lang="pl-PL" sz="2400" i="1" dirty="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Nie wiem, czy będzie jeszcze Polska, ale tego jestem pewien, że nie będzie już Polaków”</a:t>
            </a:r>
            <a:endParaRPr sz="2400" i="1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i="1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W rocznicę wybuchu powstania obchodzony jest Dzień Podchorążego.</a:t>
            </a:r>
            <a:endParaRPr sz="2400" i="1" dirty="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f71da01e1_0_17"/>
          <p:cNvSpPr txBox="1">
            <a:spLocks noGrp="1"/>
          </p:cNvSpPr>
          <p:nvPr>
            <p:ph type="title"/>
          </p:nvPr>
        </p:nvSpPr>
        <p:spPr>
          <a:xfrm>
            <a:off x="1098089" y="28451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POWSTANIE STYCZNIOWE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5" name="Google Shape;1445;g9f71da01e1_0_17"/>
          <p:cNvSpPr txBox="1"/>
          <p:nvPr/>
        </p:nvSpPr>
        <p:spPr>
          <a:xfrm>
            <a:off x="1126300" y="1800900"/>
            <a:ext cx="9087600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Polskie powstanie narodowe przeciwko Imperium Rosyjskiemu, ogłoszone Manifestem 22 stycznia wydanym w Warszawie przez Tymczasowy Rząd Narodowy. Wybuchło 22 stycznia 1863                             w Królestwie Polskim i 1 lutego 1863 na Litwie, trwało do jesieni 1864, zasięgiem objęło ziemie zaboru rosyjskiego, tj. Królestwo Polskie i ziemie zabrane.</a:t>
            </a:r>
            <a:endParaRPr sz="24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a73699c1e6_0_7"/>
          <p:cNvSpPr txBox="1">
            <a:spLocks noGrp="1"/>
          </p:cNvSpPr>
          <p:nvPr>
            <p:ph type="title"/>
          </p:nvPr>
        </p:nvSpPr>
        <p:spPr>
          <a:xfrm>
            <a:off x="1038889" y="28451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POWSTANIE STYCZNIOWE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1" name="Google Shape;1451;ga73699c1e6_0_7"/>
          <p:cNvSpPr txBox="1"/>
          <p:nvPr/>
        </p:nvSpPr>
        <p:spPr>
          <a:xfrm>
            <a:off x="652388" y="1805775"/>
            <a:ext cx="110025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Było największym i najdłużej trwającym polskim powstaniem narodowym, spotkało się z poparciem międzynarodowej opinii publicznej. Miało charakter wojny partyzanckiej, w której stoczono ok. 1200 bitew i potyczek. Przez oddziały powstania styczniowego przewinęło się około 200 000 osób, zarówno z rodzin szlacheckich, jak też w mniejszym stopniu z chłopstwa i mieszczaństwa. W niektórych rejonach ziem zabranych, np. na Żmudzi i rozrzuconych ośrodkach na Białorusi i w Inflantach Polskich zryw przybrał charakter masowy. Mimo początkowych sukcesów zakończyło się przegraną powstańców, z których kilkadziesiąt tysięcy poległo                      w walkach, blisko 1 tys. stracono, ok. 38 tys. skazano na katorgę lub zesłanie na Syberię, a ok. 10 tys. wyemigrowało.</a:t>
            </a:r>
            <a:endParaRPr sz="24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3"/>
          <p:cNvSpPr txBox="1">
            <a:spLocks noGrp="1"/>
          </p:cNvSpPr>
          <p:nvPr>
            <p:ph type="title"/>
          </p:nvPr>
        </p:nvSpPr>
        <p:spPr>
          <a:xfrm>
            <a:off x="969839" y="27463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 – Romuald Traugutt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7" name="Google Shape;1457;p13"/>
          <p:cNvSpPr txBox="1">
            <a:spLocks noGrp="1"/>
          </p:cNvSpPr>
          <p:nvPr>
            <p:ph type="body" idx="1"/>
          </p:nvPr>
        </p:nvSpPr>
        <p:spPr>
          <a:xfrm>
            <a:off x="6685641" y="1728699"/>
            <a:ext cx="4572000" cy="48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Average"/>
                <a:ea typeface="Average"/>
                <a:cs typeface="Average"/>
                <a:sym typeface="Average"/>
              </a:rPr>
              <a:t>Romuald Traugutt jest osobą, która odegrała wybitną rolę             w Powstaniu Styczniowym. Dowodził on jednym                             z oddziałów partyzanckich                    i zasłynął w tym czasie jako dobry dowódca. Gdy jesienią 1863 roku położenie powstańców stawało się coraz mniej wygodne i trudniejsze,                 a samo powstanie chyliło się ku upadkowi, Romuald Traugutt zaczął intensywnie działać w sprawie polskiej.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58" name="Google Shape;1458;p13" descr="Romuald Traugutt – Wikipedia, wolna encyklo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417" y="1785926"/>
            <a:ext cx="3684526" cy="4743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4"/>
          <p:cNvSpPr txBox="1">
            <a:spLocks noGrp="1"/>
          </p:cNvSpPr>
          <p:nvPr>
            <p:ph type="title"/>
          </p:nvPr>
        </p:nvSpPr>
        <p:spPr>
          <a:xfrm>
            <a:off x="1009314" y="28451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NIEPOKORNI- Roman Dmowski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4" name="Google Shape;1464;p14"/>
          <p:cNvSpPr txBox="1">
            <a:spLocks noGrp="1"/>
          </p:cNvSpPr>
          <p:nvPr>
            <p:ph type="body" idx="1"/>
          </p:nvPr>
        </p:nvSpPr>
        <p:spPr>
          <a:xfrm>
            <a:off x="6626225" y="2255529"/>
            <a:ext cx="4857900" cy="3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Roman Dmowski- polski polityk, mąż stanu, publicysta polityczny, minister spraw zagranicznych, poseł na Sejm Ustawodawczy II Rzeczypospolitej, poseł II i III Dumy Państwowej Imperium Rosyjskiego. Współzałożyciel Narodowej Demokracji, główny ideolog polskiego nacjonalizmu.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65" name="Google Shape;1465;p14" descr="data:image/jpeg;base64,/9j/4AAQSkZJRgABAQAAAQABAAD/2wCEAAkGBwgHBgkIBwgKCgkLDRYPDQwMDRsUFRAWIB0iIiAdHx8kKDQsJCYxJx8fLT0tMTU3Ojo6Iys/RD84QzQ5OjcBCgoKDQwNGg8PGjclHyU3Nzc3Nzc3Nzc3Nzc3Nzc3Nzc3Nzc3Nzc3Nzc3Nzc3Nzc3Nzc3Nzc3Nzc3Nzc3Nzc3N//AABEIAKAAawMBIgACEQEDEQH/xAAcAAACAwEBAQEAAAAAAAAAAAAEBQIDBgcBAAj/xAA8EAACAQMCBAMFBQcCBwAAAAABAgMABBEFIQYSMVETQWEUIoGRoSMyQnGxBxVSYsHh8CTRFjOSorLC8f/EABgBAAMBAQAAAAAAAAAAAAAAAAECAwAE/8QAHREBAQACAwEBAQAAAAAAAAAAAAECESExQQMSIv/aAAwDAQACEQMRAD8A42rb1LnNVedfUGXBzUg5qpNzWq4V4QuNadZrlmtrPY8+BzOP5c/r9KFuhk2zmcAnpXqnIz1HcV1iTSLHS19n4e0NLi55feuZh4jfM5x8MUs/4E1y9kM+oTpFn8Oc4pf1Dfmud1MMR0rfS/s9t7fE95dStEu8iw4B+GQax2pwWENyy6fcySRZxiZcMP8AejLL01xs7CF2apJ1ya9RQdhua8ZWHlR2VaN9hXuCKlajfJolkVjtjFDbIIr426V9hqKyscflVPMe1KzNnGa8rw9alVAEWdu9xPHDGpZ5G5VVepPYV+iuFOFo7PS4BqKK0vKOZM5A26Hv+lcV/ZzCsnGelhse7Izb+imv0Wrnw8CkyUw6fPHDEvLGqqo6BRikmoTMOYAbU7VCUy+350j1We1CMSyIBsWY0mXSuLM6veOY8Idhnm26iuVa/EXv5Joxyljk4GM10+6ngeXEUiSqRvgisrxDpyRp4qgFWONuopcLqj9Md8sanMoyDRtp9t7rCqLi3MSc46E7+te2UwRsg5q1cxgLflIohbfYVTFcmSQDAphynw+aloh5rbK+tCGIg4zRspbl+FBFmzWZmPxVaq1V0OasR98VQrR8CXCWnFumyynCeKVJ7ZU12i+4z0y0JjEoYr15Dn51wC2mMEyTp96Ngwx54rr0vAi6tDPcpOIbadUktgoyQDuWbuTnHoBSZKYHrcTrqekNcaaS/ISjg5BUjvXMtWvNS1LUZLd5pCEBbw1Haul8N8Nrw5w1exLK0rTnmJb6Ut0i3gWRuX3ZH6kedSuWqtMf1GM020mhdJPZrmIMMl2O3xBppeYljMLZ3HX1rW3lvbxxZEeSfMms7dqkjHy/Kkt5Ukmmcg06KaWRZ1Hhhg5XOxoTiiFPHikRArj3SV/EKfJFzC4CqpYoQM9/Kl17ZOogjuG53Vclu9NL/SeckxrP2aMr5xTcEmMACpJHGp2FQZiOlVvLnSSPnGGr42i5qMUhDb0WHGKVnOzXqYzXrDepKtWKviPSv0VwHqK33B2l8rczRwLDIf5l90/pX5zG1dI/Y7r3s2pzaPM/2V0PEhBO3iAbj4j/AMaWmxuq6RxPrMFjbeynm538wpwKwEeshrjwljWIg5VvEBZh5kgVv9fuUWx9nKFpJ8siBeYsfQDcmuWXnD1ws6i5s3DnceI6xfQZP0qOUlvLpxtk4a6W8knhUSMCDsGHQ0tkAViaEsrOWxQgtzRvj3QxPL8TVssmQd+lT9U2GuHkiUtBuwcbEZzQ8j+1nmbAYbAdq0nDGke3XAupR9jE2cfxNWb49D8OcQxsqqbO7Uyco6oQfex8xVscONub65c6DtAyneoNyDyojxVuIVliPMjDYih2Tm6iimr93mGMb1aMYqBiwRtRCxHlG1FnPDU0O1QeogkCqFWF96nBcyW88c8DtHLG4dHXqrA5BqnG1RDb4rM7/wAC8TQ8T2XPIkSX8K+HMvYHzH8ponUOGrRHacn7Vzk8oAFcM0S41CwvY7vTmeKZD7rDofQ9xXW7K51PiDSJr+BlR4Dy3MPNnkPLnI9MGpZ4L4Zh71YoGKo3NyjrmqNI0241W65IgVjzl3I2UU603hmWZFe+bAODhfMfnWrs7aK1gEUKLGg8gKXH529mz+uukLeGDTrLlBEcMS5LE/WuA8c8Q/8AEOuS3MZ/00X2cA/lH4vjWy/apxisiyaFpsmfK6kU/wDYP61ywjIrokcxhpOrzac3KAJIWPvRn9RWttL+yvV/08q8+ASjHBFYNIyRnsKuhRjgjOe9C4bHbelDzY86MSF+QbVkLDU7+1wOYSIOgkGaeR8SSBADaLn0aluGTbjBsKrJ3qUh3qok7U0BcitK6xoCWbyFONL0tXnOV5gn3j5ZqOiWpVPGYDnkHLHny9a1FhaiBAgH96rjiFqrwYrOBpnUAIM4710XgWzOk8GXOoagAkt9maQH+HflH/SPrXP1hOr8QWWjxfcLh5yPIDf+/wAK6LxJcPc6KIrRfs2UrGg6Be/yAFHW6D3gLXJ9UtrmO5i5Y4pSLeT+JevL8O/+1A/tM4qOi2Y07TnH7yul+8N/BTzb8+3zqrTtdh0zhmG5vynJZQrHb26qFEjgYAOOvTJrm7SXGrT3er3r801zIQmew64Hby+FJrdHbP8AhMznOSScknqTVgtW7U9SxAXceXWpGzaWNljYI/LhWxnBp/yGyW5jS2tTzkeI4wq+Z9aI0yDxIQ7Deq7LTjcSlriQs6kh188g4pyyrawnGyqvTtTYz0LQ5iTOOlFR2hKA4oOwJurtgc+GgyaZyXiByPExjyppIDCPRunac1xH7RLtCrAH1qNjYy39wIol8928hWj09EEN5A33Ihy7VDDHZ7RGlW6zXLcg9yHpTPU7iPTbGSd+uCFHc19oCI1h7QilRIeZi3p51kuJtVbVb0QW3/KDckYHnviq3iFnLXfsshae+utQnGXlilKn02T/ANzW31m7WyhWEsnO3NyA7ADufQf51pHwNBHZ6xaaepwJLGWJPVhyt/Q0n4v1FrvVZo4pCVU8hOdgB5VseI17ZrXbyTUbmK1twVVmEcS9u5P60wVER44Yh9lCoQevrQWnxjxp7vGBGPDjyfxH7x+WPnRdvnm3oSDRD5wUUiqZ7hLSzeeT7qjb1ParjlnwPjSDVnfUr1NPtTlUPvsOmf7f50o26CKtBE9zdPcOTynJY9yTmidcvBgxg/eG+KOkEen2wiiXZVx+dIC3tWoQodwZBn8s0Opoez2yjNnp++0suHf09KUSq7SMcNuadz3EEaPLz+Kckc2Nh+VKGvSzEjGD6UcgjTabZw2No4QDKAl2x1NZ7TZZXs9TkiGXZtqc6lqEMGl3IhbLupGO2aXcMGOKC3t2Xmmu5CTn8KjfP0resY8SX37q0G3somxNMgDEeS43rN8JRRS62j3DDkhUyb+ZHSh+JNROpatPMD9mrckQ7KNhUuF7OS91RQrckaqTI3p2pLd5G6jVT6tI2qR3VjM0RtlbEg/mBXH1oGRnMbCMlpGGPzJp89paJp93a28Q8Qx80T4yeffAz27ntQlrpxtrszM2UiHMB3by/wA9Kpqk2HkhEEcNlHv4Y95u7eZ+dXQRgKc+VeMjNJzMN2O9XKvKMNt3PpR0wPVJja22IRzTzHljHqf8zQ+m2iWEBJPNM+7ufM1K3Ptdy96w+yUGO3X082+OPlUbqQhWOTjvSiX6tdE8wzQOlwNcXmQrMI1LkKcE+WPrVd5KHkPv5HpvV/D8gW/JycFD7ueu4pO6bwXPb39yyR+AIo02VFIwPz70RHoLlAWmUH0oqe55SR51X7STTcBsqur+GfT35tpv4e9Xae5sOH7nU5T9vdZt7cdl/ER+nwpHFE9zcRQRbySuEUepOKbcXTRrdw6fbtmCyjES46c3mfnSb9HRF2rW8DadNMZJQjFJMKFUbt+VZDBOw3Nde09v3fDa+zBEdOXAxt60flN3YZVBgIuYOGQoeVlIwQemDUnOYF2+9v8AmPKqNXuje3jBGBnuJPfKjAzsPkAPpRF2UXZR7q+6BmumJhAMycuPpSi+nW8vG0yGQr7pMzp1Udh6n9Kt1/V002FljwbqRcID+H1P+f1pLw5F7s1xIcs56sMk96lnedHk9M7ucRAQxe4iKFVVA2AH9qQ6hNz/AH8sfLnNNr11xnDN9KQXTEn7oGaTKjAjkk0z4dAa6lb8ax+76ZO9LGFNeHUzLcN2QD5n+1JOzCp0k8Q71EB8daJfckVDlzTlK9FmS0vva2xm3jeRB3cDA+ppbO7SyM7nLMSSe5qxcAPnOcbfOqmFJTPYHMM0ciAFlYEA9K0v7/vHVZJU5Aud8HB26D1rMquTjvXStOtYpNGjM6KYEUBiw2yelP8AOW9Fofhh/bnkuQpAiXAJ82b+1Q4k1xNNHhQ4kucbD+H1NW6tqNrwtpXslkFN5cEyBfJM/iP9BXPZZHmkaSVi0jHLMepNNlnqagSbu05JJLmYyzOXkc5ZjWmsGEVkFz8KzUIPMKdQMRFg9MVOGr3ULgk4FKZSDV1y5Zjjeh2U46VmiBptw48QnnikOOdARn0/+0pAJ6CrbVjFcRyY+6wJrTsWla35QSq4znHrVIWQD7howz/Z7HC+QIqkXK43BzTUr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6" name="Google Shape;1466;p14" descr="Dmowski zniknie z podstawy programowej do historii? | HISTORIA.org.pl -  historia, kultura, muzea, matura, rekonstrukcje i recenzje historyczn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7" name="Google Shape;1467;p14" descr="Dmowski zniknie z podstawy programowej do historii? | HISTORIA.org.pl -  historia, kultura, muzea, matura, rekonstrukcje i recenzje historyczn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8" name="Google Shape;1468;p14" descr="Dmowski zniknie z podstawy programowej do historii? | HISTORIA.org.pl -  historia, kultura, muzea, matura, rekonstrukcje i recenzje historyczn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9" name="Google Shape;1469;p14" descr="Dmowski zniknie z podstawy programowej do historii? | HISTORIA.org.pl -  historia, kultura, muzea, matura, rekonstrukcje i recenzje historyczn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0" name="Google Shape;1470;p14" descr="Dmowski zniknie z podstawy programowej do historii? | HISTORIA.org.pl -  historia, kultura, muzea, matura, rekonstrukcje i recenzje historyczn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71" name="Google Shape;1471;p14" descr="Roman Dmowski - jeden z twórców niepodległej Polski - Wiadomośc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72" y="1857364"/>
            <a:ext cx="6165850" cy="4143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5"/>
          <p:cNvSpPr txBox="1">
            <a:spLocks noGrp="1"/>
          </p:cNvSpPr>
          <p:nvPr>
            <p:ph type="title"/>
          </p:nvPr>
        </p:nvSpPr>
        <p:spPr>
          <a:xfrm>
            <a:off x="1006917" y="30547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NIEPOKORNI- Adam Mickiewicz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7" name="Google Shape;1477;p15"/>
          <p:cNvSpPr txBox="1">
            <a:spLocks noGrp="1"/>
          </p:cNvSpPr>
          <p:nvPr>
            <p:ph type="body" idx="1"/>
          </p:nvPr>
        </p:nvSpPr>
        <p:spPr>
          <a:xfrm>
            <a:off x="6094425" y="1880252"/>
            <a:ext cx="4929300" cy="42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Average"/>
                <a:ea typeface="Average"/>
                <a:cs typeface="Average"/>
                <a:sym typeface="Average"/>
              </a:rPr>
              <a:t>Członek i założyciel Towarzystwa Filomatycznego, mesjanista               związany z Kołem Sprawy Bożej Andrzeja Towiańskiego. Narodowy poeta Polski, Litwy i Białorusi. Działacz niepodległościowy, organizator polskich oddziałów    do walki z Rosją, bonapartysta. Swoimi utworami zagrzewał Polaków do walki oraz rozbudzał ich patriotyczne serca.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78" name="Google Shape;1478;p15" descr="Adam Mickiewicz – Wikipedia, wolna encyklo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54" y="1643050"/>
            <a:ext cx="4143404" cy="471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6"/>
          <p:cNvSpPr txBox="1">
            <a:spLocks noGrp="1"/>
          </p:cNvSpPr>
          <p:nvPr>
            <p:ph type="title"/>
          </p:nvPr>
        </p:nvSpPr>
        <p:spPr>
          <a:xfrm>
            <a:off x="989564" y="28451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NIEPOKORNI- Juliusz Słowacki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4" name="Google Shape;1484;p16"/>
          <p:cNvSpPr txBox="1">
            <a:spLocks noGrp="1"/>
          </p:cNvSpPr>
          <p:nvPr>
            <p:ph type="body" idx="1"/>
          </p:nvPr>
        </p:nvSpPr>
        <p:spPr>
          <a:xfrm>
            <a:off x="6094425" y="1836851"/>
            <a:ext cx="5072100" cy="4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pl-PL" sz="2220" dirty="0"/>
              <a:t>   </a:t>
            </a:r>
            <a:r>
              <a:rPr lang="pl-PL" sz="2200" dirty="0"/>
              <a:t>  </a:t>
            </a:r>
            <a:r>
              <a:rPr lang="pl-PL" sz="2200" dirty="0">
                <a:latin typeface="Average"/>
                <a:ea typeface="Average"/>
                <a:cs typeface="Average"/>
                <a:sym typeface="Average"/>
              </a:rPr>
              <a:t>Utwory Słowackiego, zgodnie                              z duchem epoki i ówczesną sytuacją narodu polskiego, podejmowały istotne problemy związane z walką narodowowyzwoleńczą, z przeszłością narodu i przyczynami niewoli, ale także poruszały uniwersalne tematy egzystencjalne. Jego twórczość wyróżniała się mistycyzmem, wspaniałym bogactwem wyobraźni, poetyckich przenośni i języka.</a:t>
            </a:r>
            <a:endParaRPr sz="2200" dirty="0">
              <a:latin typeface="Average"/>
              <a:ea typeface="Average"/>
              <a:cs typeface="Average"/>
              <a:sym typeface="Average"/>
            </a:endParaRPr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pl-PL" sz="2200" dirty="0">
                <a:latin typeface="Average"/>
                <a:ea typeface="Average"/>
                <a:cs typeface="Average"/>
                <a:sym typeface="Average"/>
              </a:rPr>
              <a:t>     Zasłynął jako twórca dramatów, poematów, i wierszy.</a:t>
            </a:r>
            <a:br>
              <a:rPr lang="pl-PL" sz="2200" dirty="0">
                <a:latin typeface="Average"/>
                <a:ea typeface="Average"/>
                <a:cs typeface="Average"/>
                <a:sym typeface="Average"/>
              </a:rPr>
            </a:br>
            <a:r>
              <a:rPr lang="pl-PL" sz="2200" dirty="0">
                <a:latin typeface="Average"/>
                <a:ea typeface="Average"/>
                <a:cs typeface="Average"/>
                <a:sym typeface="Average"/>
              </a:rPr>
              <a:t>Jednym z najpopularniejszych utworów </a:t>
            </a:r>
            <a:r>
              <a:rPr lang="pl-PL" sz="2200" dirty="0" err="1">
                <a:latin typeface="Average"/>
                <a:ea typeface="Average"/>
                <a:cs typeface="Average"/>
                <a:sym typeface="Average"/>
              </a:rPr>
              <a:t>Julisza</a:t>
            </a:r>
            <a:r>
              <a:rPr lang="pl-PL" sz="2200" dirty="0">
                <a:latin typeface="Average"/>
                <a:ea typeface="Average"/>
                <a:cs typeface="Average"/>
                <a:sym typeface="Average"/>
              </a:rPr>
              <a:t> Słowackiego jest „Kordian” , który tematyką nawiązywał do powstania listopadowego i historię nieudanego spisku na życie cara.</a:t>
            </a:r>
            <a:endParaRPr sz="22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85" name="Google Shape;1485;p16" descr="upload.wikimedia.org/wikipedia/commons/thumb/1/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42" y="1733600"/>
            <a:ext cx="4357718" cy="481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7"/>
          <p:cNvSpPr txBox="1">
            <a:spLocks noGrp="1"/>
          </p:cNvSpPr>
          <p:nvPr>
            <p:ph type="title"/>
          </p:nvPr>
        </p:nvSpPr>
        <p:spPr>
          <a:xfrm>
            <a:off x="1022314" y="27466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NIEPOKORNI- Fryderyk Chopin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1" name="Google Shape;1491;p17"/>
          <p:cNvSpPr txBox="1">
            <a:spLocks noGrp="1"/>
          </p:cNvSpPr>
          <p:nvPr>
            <p:ph type="body" idx="1"/>
          </p:nvPr>
        </p:nvSpPr>
        <p:spPr>
          <a:xfrm>
            <a:off x="6451600" y="1714501"/>
            <a:ext cx="4643400" cy="47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latin typeface="Average"/>
                <a:ea typeface="Average"/>
                <a:cs typeface="Average"/>
                <a:sym typeface="Average"/>
              </a:rPr>
              <a:t>Był jednym z najsłynniejszych pianistów swoich czasów, często nazywany poetą fortepianu. Elementem charakterystycznym dla utworów Chopina jest pogłębiona ekspresja oraz czerpanie z wzorców stylistycznych polskiej muzyki ludowej.</a:t>
            </a:r>
            <a:endParaRPr sz="2100">
              <a:latin typeface="Average"/>
              <a:ea typeface="Average"/>
              <a:cs typeface="Average"/>
              <a:sym typeface="Average"/>
            </a:endParaRPr>
          </a:p>
          <a:p>
            <a:pPr marL="27432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l-PL" sz="2100">
                <a:latin typeface="Average"/>
                <a:ea typeface="Average"/>
                <a:cs typeface="Average"/>
                <a:sym typeface="Average"/>
              </a:rPr>
              <a:t>Powstanie listopadowe, prześladowania ze strony rosyjskiego caratu, wszystko to, co mogło grozić tu w Polsce młodemu, wybitnie zdolnemu patriocie" - zaznaczył prezydent. Podkreślił, że polski pianista był patriotą z "całą mocą", bo pochodził z patriotycznej, francusko-polskiej rodziny.</a:t>
            </a:r>
            <a:endParaRPr sz="21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92" name="Google Shape;1492;p17" descr="Chopin Fryderyk (1810-1849) | Muzykoteka Szkoln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3" name="Google Shape;1493;p17" descr="Chopin Fryderyk (1810-1849) | Muzykoteka Szkoln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94" name="Google Shape;1494;p17" descr="Fryderyk Chopin, czyli najwybitniejszy polski kompozytor, którego życiorys  skrywa mroczne tajemnice | Viva.p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314" y="1814563"/>
            <a:ext cx="5429288" cy="452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8"/>
          <p:cNvSpPr txBox="1">
            <a:spLocks noGrp="1"/>
          </p:cNvSpPr>
          <p:nvPr>
            <p:ph type="title"/>
          </p:nvPr>
        </p:nvSpPr>
        <p:spPr>
          <a:xfrm>
            <a:off x="1088239" y="29438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NIEPOKORNI- Ignacy Jan Paderewski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0" name="Google Shape;1500;p18"/>
          <p:cNvSpPr txBox="1">
            <a:spLocks noGrp="1"/>
          </p:cNvSpPr>
          <p:nvPr>
            <p:ph type="body" idx="1"/>
          </p:nvPr>
        </p:nvSpPr>
        <p:spPr>
          <a:xfrm>
            <a:off x="5916800" y="1808576"/>
            <a:ext cx="4857900" cy="45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432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dirty="0"/>
              <a:t>    Ignacy </a:t>
            </a:r>
            <a:r>
              <a:rPr lang="pl-PL" dirty="0">
                <a:latin typeface="Average"/>
                <a:ea typeface="Average"/>
                <a:cs typeface="Average"/>
                <a:sym typeface="Average"/>
              </a:rPr>
              <a:t>Jan Paderewski-polski pianista, kompozytor, działacz niepodległościowy, mąż stanu i polityk. Pod jego bezpośrednim wpływem prezydent </a:t>
            </a:r>
            <a:r>
              <a:rPr lang="pl-PL" dirty="0" err="1">
                <a:latin typeface="Average"/>
                <a:ea typeface="Average"/>
                <a:cs typeface="Average"/>
                <a:sym typeface="Average"/>
              </a:rPr>
              <a:t>Woodrow</a:t>
            </a:r>
            <a:r>
              <a:rPr lang="pl-PL" dirty="0">
                <a:latin typeface="Average"/>
                <a:ea typeface="Average"/>
                <a:cs typeface="Average"/>
                <a:sym typeface="Average"/>
              </a:rPr>
              <a:t> Wilson umieścił w swoim ultimatum uzależniającym podpisanie przez Stany Zjednoczone traktatu wersalskiego 13 punkt domagający się zgody stron traktatu na suwerenność Polski – dzięki któremu w traktacie zapisano utworzenie niepodległego państwa polskiego.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01" name="Google Shape;1501;p18" descr="Ilustrac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825" y="1571588"/>
            <a:ext cx="4019234" cy="500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9"/>
          <p:cNvSpPr txBox="1">
            <a:spLocks noGrp="1"/>
          </p:cNvSpPr>
          <p:nvPr>
            <p:ph type="title"/>
          </p:nvPr>
        </p:nvSpPr>
        <p:spPr>
          <a:xfrm>
            <a:off x="3079263" y="670975"/>
            <a:ext cx="60303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STRAJK DZIECI WE WRZEŚNI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07" name="Google Shape;1507;p19" descr="Pruska wojna z dziećmi - Przewodnik Katolick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4242" y="1813875"/>
            <a:ext cx="6030416" cy="4522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" name="Google Shape;1394;p2" descr="Hymn Polski i jego historia. Jak zmieniał się tekst? - Muzyka w INTERIA.P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341" y="0"/>
            <a:ext cx="48990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2" descr="!Fullscreen!! &#10;Polska Na Zawsze ! &#10;Polish National Anthem  &#10; &#10;1.Jeszcze Polska nie zginęła &#10;　Kiedy my żyjemy, &#10;　Co nam obca przemoc wzięła, &#10;　Szablą odbierzemy. &#10; &#10;(Chorus) &#10;|: Marsz, marsz, Dąbrowski, &#10;　Z ziemi włoskiej do Polski &#10;　Za twoim przewodem, &#10;　Złączym się z narodem. :| &#10; &#10;2.Przejdziem Wisłę,Przejdziem Wartę, &#10;　Będziem Polakami, &#10;　Dał nam przykład Bonaparte, &#10;　Jak zwyciężać mamy. &#10;　(Chorus) &#10; &#10;3.Jak Czarniecki do Poznania, &#10;　Po szwedzkim zaborze, &#10;　Dla ojczyzny ratowania, &#10;　Wrócim się przez morze. &#10;　(Chorus) &#10; &#10;4.Już tam ojciec do swej Basi, &#10;　Mówi zapłakany - &#10;　Słuchaj jeno, pono nasi &#10;　Biją w tarabany. &#10;　(Chorus)" title="Hymn Polski HQ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989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ymn Polski HQ (Stereo) (1)">
            <a:hlinkClick r:id="" action="ppaction://media"/>
            <a:extLst>
              <a:ext uri="{FF2B5EF4-FFF2-40B4-BE49-F238E27FC236}">
                <a16:creationId xmlns:a16="http://schemas.microsoft.com/office/drawing/2014/main" xmlns="" id="{FEFA434C-AAD2-44BC-8143-53E9F6A35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199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0"/>
          <p:cNvSpPr txBox="1">
            <a:spLocks noGrp="1"/>
          </p:cNvSpPr>
          <p:nvPr>
            <p:ph type="body" idx="1"/>
          </p:nvPr>
        </p:nvSpPr>
        <p:spPr>
          <a:xfrm>
            <a:off x="7856225" y="978000"/>
            <a:ext cx="4176600" cy="4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l-PL" sz="2700">
                <a:latin typeface="Average"/>
                <a:ea typeface="Average"/>
                <a:cs typeface="Average"/>
                <a:sym typeface="Average"/>
              </a:rPr>
              <a:t>Strajk dzieci wrzesińskich – strajk uczniów we Wrześni, w latach 1901–1902. Skierowany był on przeciw germanizacji szkół, głównie przeciw modlitwie i nauce religii w języku niemieckim. Obejmował również protest rodziców przeciw biciu dzieci przez pruskie władze szkolne.</a:t>
            </a:r>
            <a:endParaRPr sz="27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13" name="Google Shape;1513;p20" descr="Strajk dzieci we Wrześni Trzeba Pamiętać. - YouTub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552" r="10552"/>
          <a:stretch/>
        </p:blipFill>
        <p:spPr>
          <a:xfrm>
            <a:off x="1787978" y="1877869"/>
            <a:ext cx="5669400" cy="40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1"/>
          <p:cNvSpPr txBox="1">
            <a:spLocks noGrp="1"/>
          </p:cNvSpPr>
          <p:nvPr>
            <p:ph type="title"/>
          </p:nvPr>
        </p:nvSpPr>
        <p:spPr>
          <a:xfrm>
            <a:off x="2808363" y="700600"/>
            <a:ext cx="65721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I WOJNA ŚWIATOWA   1914 -1918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19" name="Google Shape;1519;p21" descr="moje zaczytanie: 28 lipca 1914 rozpoczęła się I Wojna Światowa, nazwana  wielką wojną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56" y="1628800"/>
            <a:ext cx="6572250" cy="40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21" descr="I wojna światowa. Kto wywołał ten armagedon? - zdjęcie nr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0356" y="3086510"/>
            <a:ext cx="6228185" cy="352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22"/>
          <p:cNvSpPr txBox="1">
            <a:spLocks noGrp="1"/>
          </p:cNvSpPr>
          <p:nvPr>
            <p:ph type="title"/>
          </p:nvPr>
        </p:nvSpPr>
        <p:spPr>
          <a:xfrm>
            <a:off x="3893013" y="236850"/>
            <a:ext cx="440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I WOJNA ŚWIATOWA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I Wojna Światowa">
            <a:hlinkClick r:id="" action="ppaction://media"/>
            <a:extLst>
              <a:ext uri="{FF2B5EF4-FFF2-40B4-BE49-F238E27FC236}">
                <a16:creationId xmlns:a16="http://schemas.microsoft.com/office/drawing/2014/main" xmlns="" id="{757DDD1D-FC38-4572-B9BA-340047F31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3947" y="966750"/>
            <a:ext cx="7240929" cy="5430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3"/>
          <p:cNvSpPr txBox="1">
            <a:spLocks noGrp="1"/>
          </p:cNvSpPr>
          <p:nvPr>
            <p:ph type="title"/>
          </p:nvPr>
        </p:nvSpPr>
        <p:spPr>
          <a:xfrm>
            <a:off x="1087388" y="205538"/>
            <a:ext cx="89205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JÓZEF PIŁSUDSKI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32" name="Google Shape;1532;p23"/>
          <p:cNvSpPr txBox="1">
            <a:spLocks noGrp="1"/>
          </p:cNvSpPr>
          <p:nvPr>
            <p:ph type="body" idx="1"/>
          </p:nvPr>
        </p:nvSpPr>
        <p:spPr>
          <a:xfrm>
            <a:off x="8018903" y="841891"/>
            <a:ext cx="3672300" cy="51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pl-PL" sz="2800" dirty="0">
                <a:latin typeface="Average"/>
                <a:ea typeface="Average"/>
                <a:cs typeface="Average"/>
                <a:sym typeface="Average"/>
              </a:rPr>
              <a:t>Urodził się 5 grudnia 1867 roku                                  w niewielkiej miejscowości pod Wilnem. Zmarł on natomiast, dnia 12 maja 1935 roku                       w Warszawie. </a:t>
            </a:r>
            <a:endParaRPr sz="28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l-PL" sz="2800" dirty="0">
                <a:latin typeface="Average"/>
                <a:ea typeface="Average"/>
                <a:cs typeface="Average"/>
                <a:sym typeface="Average"/>
              </a:rPr>
              <a:t>Zasłynął w naszej historii jako działacz niepodległościowy oraz naczelnik Państwa Polskiego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33" name="Google Shape;1533;p23" descr="POSŁUCHAJ ORYGINALNEGO NAGRANIA GŁOSU MARSZAŁKA JÓZEFA PIŁSUDSKIEGO&#10;&#10;Józef Piłsudski w 1924 r.: &quot;Stoję przed jakąś dziwaczną trąbą i myślę, że głos mój ma się oddzielić ode mnie...&quot;&#10;&#10;Zobacz więcej: https://bialykruk.pl/ksiegarnia/ksiazki/do-polakow-mysli-mowy-i-rozkazy" title="Oryginalne nagranie - Głos Marszałka Józefa Piłsudskiego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1300" y="1821025"/>
            <a:ext cx="5540675" cy="41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arszałek Józef Piłsudski - przemówienie radiowe z 1924">
            <a:hlinkClick r:id="" action="ppaction://media"/>
            <a:extLst>
              <a:ext uri="{FF2B5EF4-FFF2-40B4-BE49-F238E27FC236}">
                <a16:creationId xmlns:a16="http://schemas.microsoft.com/office/drawing/2014/main" xmlns="" id="{71C0D738-5160-4119-A501-431A171FB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772" y="52484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4"/>
          <p:cNvSpPr txBox="1">
            <a:spLocks noGrp="1"/>
          </p:cNvSpPr>
          <p:nvPr>
            <p:ph type="title"/>
          </p:nvPr>
        </p:nvSpPr>
        <p:spPr>
          <a:xfrm>
            <a:off x="1107989" y="32393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JÓZEF PIŁSUDSKI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39" name="Google Shape;1539;p24"/>
          <p:cNvSpPr txBox="1">
            <a:spLocks noGrp="1"/>
          </p:cNvSpPr>
          <p:nvPr>
            <p:ph type="body" idx="1"/>
          </p:nvPr>
        </p:nvSpPr>
        <p:spPr>
          <a:xfrm>
            <a:off x="1522425" y="1905000"/>
            <a:ext cx="9144000" cy="3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Józef Klemens Piłsudski herbu własnego – polski działacz społeczny i niepodległościowy, żołnierz, polityk, mąż stanu; od 1892 członek Polskiej Partii Socjalistycznej i jej przywódca w kraju, twórca Organizacji Bojowej PPS (1904) i Polskiej Organizacji Wojskowej (1914), kierownik Komisji Wojskowej i Tymczasowej Rady Stanu (1917), od 11 listopada 1918 naczelny wódz Armii Polskiej, w latach 1918–1922 naczelnik państwa, pierwszy marszałek Polski (1920); przywódca obozu sanacji po przewrocie majowym (1926), dwukrotny premier Polski (1926–1928 i 1930); wywarł decydujący wpływ na kształt polityki wewnętrznej i zagranicznej II RP.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25"/>
          <p:cNvSpPr txBox="1">
            <a:spLocks noGrp="1"/>
          </p:cNvSpPr>
          <p:nvPr>
            <p:ph type="title"/>
          </p:nvPr>
        </p:nvSpPr>
        <p:spPr>
          <a:xfrm>
            <a:off x="1107964" y="32398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JÓZEF PIŁSUDSKI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45" name="Google Shape;1545;p25"/>
          <p:cNvSpPr txBox="1">
            <a:spLocks noGrp="1"/>
          </p:cNvSpPr>
          <p:nvPr>
            <p:ph type="body" idx="1"/>
          </p:nvPr>
        </p:nvSpPr>
        <p:spPr>
          <a:xfrm flipH="1">
            <a:off x="1269750" y="1772822"/>
            <a:ext cx="9649200" cy="28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"Jako Wódz Naczelny Armii Polskiej pragnę notyfikować rządom i narodom wojującym i neutralnym istnienie Państwa Polskiego Niepodległego, obejmującego wszystkie ziemie zjednoczonej Polski" – tymi słowami do szefów mocarstw zwrócił się Józef Piłsudski, notyfikując II Rzeczpospolitą.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11 listopada 1918 Rada Regencyjna przekazała Piłsudskiemu Polskie Siły Zbrojne, a później i władzę cywilną.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6"/>
          <p:cNvSpPr txBox="1">
            <a:spLocks noGrp="1"/>
          </p:cNvSpPr>
          <p:nvPr>
            <p:ph type="title"/>
          </p:nvPr>
        </p:nvSpPr>
        <p:spPr>
          <a:xfrm>
            <a:off x="1088239" y="32396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LEGIONY POLSKIE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1" name="Google Shape;1551;p26"/>
          <p:cNvSpPr txBox="1">
            <a:spLocks noGrp="1"/>
          </p:cNvSpPr>
          <p:nvPr>
            <p:ph type="body" idx="1"/>
          </p:nvPr>
        </p:nvSpPr>
        <p:spPr>
          <a:xfrm>
            <a:off x="7237425" y="2154025"/>
            <a:ext cx="4214700" cy="3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Average"/>
                <a:ea typeface="Average"/>
                <a:cs typeface="Average"/>
                <a:sym typeface="Average"/>
              </a:rPr>
              <a:t>Pierwsza polska formacja wojskowa w XX w. Skupiła       w sobie oddziały Strzelca Józefa Piłsudskiego, Drużyny Strzeleckie, Polowe Drużyny Sokoła oraz inne organizacje paramilitarne działające przed I wojną światową głównie na terenie zaboru austriackiego. Legiony powołane zostały 16 sierpnia 1914 r.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52" name="Google Shape;1552;p26" descr="105 lat temu powstała I Brygada Legionów Polskich - Historia -  polskieradio.p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589" y="2339879"/>
            <a:ext cx="6192687" cy="3392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Pierwsza Brygada - Polskie Pieśni Patriotyczne - Pieśń Legionów, Piłsudski">
            <a:hlinkClick r:id="" action="ppaction://media"/>
            <a:extLst>
              <a:ext uri="{FF2B5EF4-FFF2-40B4-BE49-F238E27FC236}">
                <a16:creationId xmlns:a16="http://schemas.microsoft.com/office/drawing/2014/main" xmlns="" id="{4937E4D7-07D3-41A8-A393-C21BE886A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0814" y="381301"/>
            <a:ext cx="8127195" cy="6095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ga73699c1e6_0_0" descr="Flaga Polski – Wikipedia, wolna encyklo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2793" y="208891"/>
            <a:ext cx="6572295" cy="452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ga73699c1e6_0_0" descr="Zmieni się godło Polski? Po majowych wyborach ma być przedstawiony projekt  - Dziennik Wschodn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225" y="1145238"/>
            <a:ext cx="4715599" cy="26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ga73699c1e6_0_0"/>
          <p:cNvSpPr txBox="1"/>
          <p:nvPr/>
        </p:nvSpPr>
        <p:spPr>
          <a:xfrm>
            <a:off x="2981163" y="5159100"/>
            <a:ext cx="62265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Dziękujemy za uwagę.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"/>
          <p:cNvSpPr txBox="1">
            <a:spLocks noGrp="1"/>
          </p:cNvSpPr>
          <p:nvPr>
            <p:ph type="title"/>
          </p:nvPr>
        </p:nvSpPr>
        <p:spPr>
          <a:xfrm>
            <a:off x="1206650" y="294375"/>
            <a:ext cx="6351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ROZBIORY POLSKI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01" name="Google Shape;1401;p3"/>
          <p:cNvSpPr txBox="1">
            <a:spLocks noGrp="1"/>
          </p:cNvSpPr>
          <p:nvPr>
            <p:ph type="body" idx="1"/>
          </p:nvPr>
        </p:nvSpPr>
        <p:spPr>
          <a:xfrm>
            <a:off x="1522413" y="2013300"/>
            <a:ext cx="9144000" cy="2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Jest to okres w dziejach Polski i Litwy w latach 1772-1795 kiedy Rzeczypospolita Obojga Narodów za sprawą sąsiednich Rosji, Prus i Austrii straciła część terytorium jako wynik przegranej wojny lub pod groźbą użycia siły.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W wyniku trzech rozbiorów poszczególne państwa zagarnęły: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-"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Rosja - 462 tys km2 obszaru i 5,5 mln mieszkańców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-"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Prusy - 141 tys km2 ok 2,6 mln mieszkańców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-"/>
            </a:pPr>
            <a:r>
              <a:rPr lang="pl-PL">
                <a:latin typeface="Average"/>
                <a:ea typeface="Average"/>
                <a:cs typeface="Average"/>
                <a:sym typeface="Average"/>
              </a:rPr>
              <a:t>Austria- 130 tys km2 ok 4,2 mln mieszkańców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4" descr="III rozbiór Polski – Między młotem, a kowadł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493" y="0"/>
            <a:ext cx="103578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5" descr="24 października 1795 roku – trzeci rozbiór Polski | wDolnymŚląsku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500" y="407574"/>
            <a:ext cx="9099850" cy="60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6"/>
          <p:cNvSpPr txBox="1">
            <a:spLocks noGrp="1"/>
          </p:cNvSpPr>
          <p:nvPr>
            <p:ph type="title"/>
          </p:nvPr>
        </p:nvSpPr>
        <p:spPr>
          <a:xfrm>
            <a:off x="1036114" y="235163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KSIĘSTWO WARSZAWSKIE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17" name="Google Shape;1417;p6"/>
          <p:cNvSpPr txBox="1">
            <a:spLocks noGrp="1"/>
          </p:cNvSpPr>
          <p:nvPr>
            <p:ph type="body" idx="1"/>
          </p:nvPr>
        </p:nvSpPr>
        <p:spPr>
          <a:xfrm>
            <a:off x="1036113" y="2057923"/>
            <a:ext cx="10116600" cy="3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Księstwo Warszawskie powstało na mocy traktatów pokojowych podpisanych w Tylży nad Niemnem przez francuskiego cesarza Napoleona Bonaparte i cara Rosji Aleksandra Romanowa </a:t>
            </a:r>
            <a:r>
              <a:rPr lang="pl-PL">
                <a:latin typeface="Average"/>
                <a:ea typeface="Average"/>
                <a:cs typeface="Average"/>
                <a:sym typeface="Average"/>
              </a:rPr>
              <a:t>i </a:t>
            </a: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króla pruskiego Fryderyka Wilhelma III Hohenzollerna.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Terytorium Księstwa Warszawskiego obejmowało ziemie II i III zaboru pruskiego, a po nieudanym ataku zbrojnym Austrii w 1809 roku powiększone o tereny III rozbioru austriackiego.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i="0">
                <a:latin typeface="Average"/>
                <a:ea typeface="Average"/>
                <a:cs typeface="Average"/>
                <a:sym typeface="Average"/>
              </a:rPr>
              <a:t>Stolicą Księstwa Warszawskiego została </a:t>
            </a:r>
            <a:r>
              <a:rPr lang="pl-PL">
                <a:latin typeface="Average"/>
                <a:ea typeface="Average"/>
                <a:cs typeface="Average"/>
                <a:sym typeface="Average"/>
              </a:rPr>
              <a:t>Warszawa.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9f71da01e1_0_5"/>
          <p:cNvSpPr txBox="1"/>
          <p:nvPr/>
        </p:nvSpPr>
        <p:spPr>
          <a:xfrm>
            <a:off x="1598550" y="1598550"/>
            <a:ext cx="8565000" cy="3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3" name="Google Shape;1423;g9f71da01e1_0_5"/>
          <p:cNvSpPr txBox="1"/>
          <p:nvPr/>
        </p:nvSpPr>
        <p:spPr>
          <a:xfrm>
            <a:off x="833250" y="1755300"/>
            <a:ext cx="10095600" cy="3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pl-PL" sz="2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Na czele Księstwa Warszawskiego stał król saski, od teraz tytułowany księciem warszawskim, Fryderyk August Wettyn, wnuk polskiego króla panującego w latach 1733–1763, Augusta III Sasa.</a:t>
            </a:r>
            <a:endParaRPr sz="24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pl-PL" sz="2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Dokumentem określającym status Księstwa Warszawskiego była konstytucja nadana przez Napoleona Bonaparte 22 lipca 1807 roku w Dreźnie.</a:t>
            </a:r>
            <a:endParaRPr sz="24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pl-PL" sz="2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Do rozwiązania Księstwa Warszawskiego doszło 3 maja 1815 roku podczas Kongresu Wiedeńskiego. W miejsce części ziem Księstwa utworzono Królestwo Polskie całkowicie zależne od Imperium Rosyjskiego</a:t>
            </a:r>
            <a:r>
              <a:rPr lang="pl-PL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. </a:t>
            </a:r>
            <a:endParaRPr sz="24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7" descr="Nadanie konstytucji Księstwu Warszawskiemu uwiecznił Marcello Bacciarelli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338" y="68591"/>
            <a:ext cx="5534173" cy="672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a73699c1e6_0_23"/>
          <p:cNvSpPr txBox="1">
            <a:spLocks noGrp="1"/>
          </p:cNvSpPr>
          <p:nvPr>
            <p:ph type="title" idx="4294967295"/>
          </p:nvPr>
        </p:nvSpPr>
        <p:spPr>
          <a:xfrm>
            <a:off x="1522401" y="274638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</a:pPr>
            <a:r>
              <a:rPr lang="pl-PL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POWSTANIE LISTOPADOWE</a:t>
            </a:r>
            <a:endParaRPr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34" name="Google Shape;1434;ga73699c1e6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988" y="1531125"/>
            <a:ext cx="819482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ablica 16x9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660</Words>
  <Application>Microsoft Office PowerPoint</Application>
  <PresentationFormat>Niestandardowy</PresentationFormat>
  <Paragraphs>54</Paragraphs>
  <Slides>28</Slides>
  <Notes>28</Notes>
  <HiddenSlides>0</HiddenSlides>
  <MMClips>4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Georgia</vt:lpstr>
      <vt:lpstr>Corbel</vt:lpstr>
      <vt:lpstr>Average</vt:lpstr>
      <vt:lpstr>Lora</vt:lpstr>
      <vt:lpstr>Arial</vt:lpstr>
      <vt:lpstr>Consolas</vt:lpstr>
      <vt:lpstr>Tablica 16x9</vt:lpstr>
      <vt:lpstr>Prezentacja programu PowerPoint</vt:lpstr>
      <vt:lpstr>Prezentacja programu PowerPoint</vt:lpstr>
      <vt:lpstr>ROZBIORY POLSKI</vt:lpstr>
      <vt:lpstr>Prezentacja programu PowerPoint</vt:lpstr>
      <vt:lpstr>Prezentacja programu PowerPoint</vt:lpstr>
      <vt:lpstr>KSIĘSTWO WARSZAWSKIE</vt:lpstr>
      <vt:lpstr>Prezentacja programu PowerPoint</vt:lpstr>
      <vt:lpstr>Prezentacja programu PowerPoint</vt:lpstr>
      <vt:lpstr>POWSTANIE LISTOPADOWE</vt:lpstr>
      <vt:lpstr>Prezentacja programu PowerPoint</vt:lpstr>
      <vt:lpstr>POWSTANIE STYCZNIOWE</vt:lpstr>
      <vt:lpstr>POWSTANIE STYCZNIOWE</vt:lpstr>
      <vt:lpstr>NIEPOKORNI – Romuald Traugutt</vt:lpstr>
      <vt:lpstr>NIEPOKORNI- Roman Dmowski</vt:lpstr>
      <vt:lpstr>NIEPOKORNI- Adam Mickiewicz</vt:lpstr>
      <vt:lpstr>NIEPOKORNI- Juliusz Słowacki</vt:lpstr>
      <vt:lpstr>NIEPOKORNI- Fryderyk Chopin</vt:lpstr>
      <vt:lpstr>NIEPOKORNI- Ignacy Jan Paderewski</vt:lpstr>
      <vt:lpstr>STRAJK DZIECI WE WRZEŚNI</vt:lpstr>
      <vt:lpstr>Prezentacja programu PowerPoint</vt:lpstr>
      <vt:lpstr>I WOJNA ŚWIATOWA   1914 -1918</vt:lpstr>
      <vt:lpstr>I WOJNA ŚWIATOWA</vt:lpstr>
      <vt:lpstr>JÓZEF PIŁSUDSKI</vt:lpstr>
      <vt:lpstr>JÓZEF PIŁSUDSKI</vt:lpstr>
      <vt:lpstr>JÓZEF PIŁSUDSKI</vt:lpstr>
      <vt:lpstr>LEGIONY POLSKIE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dudek</dc:creator>
  <cp:lastModifiedBy>Anetka</cp:lastModifiedBy>
  <cp:revision>5</cp:revision>
  <dcterms:created xsi:type="dcterms:W3CDTF">2020-11-01T09:00:57Z</dcterms:created>
  <dcterms:modified xsi:type="dcterms:W3CDTF">2020-11-06T07:58:05Z</dcterms:modified>
</cp:coreProperties>
</file>